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9" r:id="rId5"/>
    <p:sldId id="267" r:id="rId6"/>
    <p:sldId id="259" r:id="rId7"/>
    <p:sldId id="271" r:id="rId8"/>
    <p:sldId id="277" r:id="rId9"/>
    <p:sldId id="270" r:id="rId10"/>
    <p:sldId id="273" r:id="rId11"/>
    <p:sldId id="274" r:id="rId12"/>
    <p:sldId id="275" r:id="rId13"/>
    <p:sldId id="278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12D9"/>
    <a:srgbClr val="FF0066"/>
    <a:srgbClr val="00FF00"/>
    <a:srgbClr val="0EE1FE"/>
    <a:srgbClr val="1D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02802-9BE1-4C26-BAFD-4B68E1ECACE2}" type="datetimeFigureOut">
              <a:rPr lang="ru-RU" smtClean="0"/>
              <a:pPr/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6EC78-F71C-45E0-AF3B-6BE362805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www.stihi.ru/avtor/kolganova" TargetMode="Externa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ihi.ru/avtor/lysko1" TargetMode="External"/><Relationship Id="rId5" Type="http://schemas.openxmlformats.org/officeDocument/2006/relationships/image" Target="../media/image21.jpg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4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slide" Target="slide6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6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9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slide" Target="slide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9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slide" Target="slide7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96753"/>
            <a:ext cx="7672414" cy="24036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642918"/>
            <a:ext cx="7643866" cy="5572164"/>
          </a:xfrm>
          <a:prstGeom prst="rect">
            <a:avLst/>
          </a:prstGeom>
          <a:solidFill>
            <a:srgbClr val="0EE1FE"/>
          </a:solidFill>
          <a:ln>
            <a:solidFill>
              <a:srgbClr val="1DCA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9" name="Picture 5" descr="G:\для доклада на семинар в луговском\оформление листов\0c9eafa0b4a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245" y="509586"/>
            <a:ext cx="7643866" cy="5835671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51920" y="4805710"/>
            <a:ext cx="3920480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dirty="0" smtClean="0"/>
              <a:t>Презентацию подготовила </a:t>
            </a:r>
            <a:endParaRPr lang="ru-RU" dirty="0"/>
          </a:p>
          <a:p>
            <a:pPr>
              <a:lnSpc>
                <a:spcPct val="90000"/>
              </a:lnSpc>
              <a:defRPr/>
            </a:pPr>
            <a:r>
              <a:rPr lang="ru-RU" dirty="0"/>
              <a:t>учитель русского языка и литературы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МАОУ СОШ № 1 г. Заводоуковска</a:t>
            </a:r>
          </a:p>
          <a:p>
            <a:pPr>
              <a:lnSpc>
                <a:spcPct val="90000"/>
              </a:lnSpc>
              <a:defRPr/>
            </a:pPr>
            <a:r>
              <a:rPr lang="ru-RU" dirty="0"/>
              <a:t>Кузьмина Юлия Владимировна</a:t>
            </a: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178883"/>
            <a:ext cx="4113443" cy="1618269"/>
          </a:xfrm>
          <a:prstGeom prst="rect">
            <a:avLst/>
          </a:prstGeom>
          <a:noFill/>
        </p:spPr>
      </p:pic>
      <p:pic>
        <p:nvPicPr>
          <p:cNvPr id="11" name="Picture 6" descr="G:\для доклада на семинар в луговском\оформление листов\babochka13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6072206"/>
            <a:ext cx="571504" cy="571504"/>
          </a:xfrm>
          <a:prstGeom prst="rect">
            <a:avLst/>
          </a:prstGeom>
          <a:noFill/>
        </p:spPr>
      </p:pic>
      <p:pic>
        <p:nvPicPr>
          <p:cNvPr id="12" name="Picture 6" descr="G:\для доклада на семинар в луговском\оформление листов\babochka13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6072206"/>
            <a:ext cx="571504" cy="57150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728" y="1700808"/>
            <a:ext cx="5951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«Редкие и исчезающие </a:t>
            </a:r>
          </a:p>
          <a:p>
            <a:pPr lvl="0" indent="5715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6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растения Тюменской области,           упоминаемые в легендах и других    литературных произведениях»</a:t>
            </a:r>
            <a:endParaRPr lang="ru-RU" sz="2400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643866" cy="5572164"/>
          </a:xfrm>
          <a:prstGeom prst="rect">
            <a:avLst/>
          </a:prstGeom>
          <a:solidFill>
            <a:srgbClr val="0EE1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Согласно </a:t>
            </a:r>
            <a:r>
              <a:rPr lang="ru-RU" dirty="0">
                <a:solidFill>
                  <a:srgbClr val="7030A0"/>
                </a:solidFill>
              </a:rPr>
              <a:t>легенде, существующей в древнегреческой мифологии, 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обычное </a:t>
            </a:r>
            <a:r>
              <a:rPr lang="ru-RU" dirty="0">
                <a:solidFill>
                  <a:srgbClr val="7030A0"/>
                </a:solidFill>
              </a:rPr>
              <a:t>название цветка происходит от туфельки богини Венеры, которую она обронила. Странник, проходящий мимо, нашел башмачок и решил его поднять, но как только он протянул руку — тот превратился в прекрасный цветок, по форме напоминающий туфельку.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733890"/>
            <a:ext cx="726635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/>
              <a:t>«Башмачок настоящий»</a:t>
            </a:r>
            <a:r>
              <a:rPr lang="ru-RU" sz="2400" dirty="0" smtClean="0"/>
              <a:t> </a:t>
            </a:r>
            <a:r>
              <a:rPr lang="ru-RU" sz="2400" b="1" dirty="0"/>
              <a:t>или </a:t>
            </a:r>
            <a:r>
              <a:rPr lang="ru-RU" sz="2400" b="1" dirty="0" smtClean="0"/>
              <a:t>«Венерины башмачки»  </a:t>
            </a:r>
          </a:p>
          <a:p>
            <a:pPr algn="ctr"/>
            <a:r>
              <a:rPr lang="ru-RU" sz="2400" b="1" dirty="0" smtClean="0"/>
              <a:t>из</a:t>
            </a:r>
            <a:r>
              <a:rPr lang="ru-RU" sz="2400" b="1" dirty="0"/>
              <a:t> семейства </a:t>
            </a:r>
            <a:r>
              <a:rPr lang="ru-RU" sz="2400" b="1" dirty="0" smtClean="0"/>
              <a:t>Орхидные</a:t>
            </a:r>
          </a:p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07831" y="3500438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G:\для доклада на семинар в луговском\оформление листов\babochka138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072206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6" descr="G:\для доклада на семинар в луговском\оформление листов\babochka13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1556792"/>
            <a:ext cx="384018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Венерин башмачок</a:t>
            </a:r>
          </a:p>
          <a:p>
            <a:r>
              <a:rPr lang="ru-RU" dirty="0" smtClean="0"/>
              <a:t>Ах</a:t>
            </a:r>
            <a:r>
              <a:rPr lang="ru-RU" dirty="0"/>
              <a:t>, сколько бальных башмачков</a:t>
            </a:r>
            <a:br>
              <a:rPr lang="ru-RU" dirty="0"/>
            </a:br>
            <a:r>
              <a:rPr lang="ru-RU" dirty="0"/>
              <a:t>На этой выставке цветов!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Вот здесь венерин башмачок:</a:t>
            </a:r>
            <a:br>
              <a:rPr lang="ru-RU" dirty="0"/>
            </a:br>
            <a:r>
              <a:rPr lang="ru-RU" dirty="0"/>
              <a:t>Его изящный каблучок</a:t>
            </a:r>
            <a:br>
              <a:rPr lang="ru-RU" dirty="0"/>
            </a:br>
            <a:r>
              <a:rPr lang="ru-RU" dirty="0"/>
              <a:t>Сверкает стразами росы.</a:t>
            </a:r>
            <a:br>
              <a:rPr lang="ru-RU" dirty="0"/>
            </a:br>
            <a:r>
              <a:rPr lang="ru-RU" dirty="0"/>
              <a:t>И шелковисты лепестки.</a:t>
            </a:r>
            <a:br>
              <a:rPr lang="ru-RU" dirty="0"/>
            </a:br>
            <a:r>
              <a:rPr lang="ru-RU" dirty="0"/>
              <a:t>Малино-розовый бутон</a:t>
            </a:r>
            <a:br>
              <a:rPr lang="ru-RU" dirty="0"/>
            </a:br>
            <a:r>
              <a:rPr lang="ru-RU" dirty="0"/>
              <a:t>Изящно делает поклон.</a:t>
            </a:r>
            <a:br>
              <a:rPr lang="ru-RU" dirty="0"/>
            </a:br>
            <a:r>
              <a:rPr lang="ru-RU" sz="1600" dirty="0" smtClean="0"/>
              <a:t>                         </a:t>
            </a:r>
            <a:r>
              <a:rPr lang="ru-RU" sz="1600" b="1" i="1" dirty="0" smtClean="0">
                <a:hlinkClick r:id="rId5"/>
              </a:rPr>
              <a:t>Наталья </a:t>
            </a:r>
            <a:r>
              <a:rPr lang="ru-RU" sz="1600" b="1" i="1" dirty="0">
                <a:hlinkClick r:id="rId5"/>
              </a:rPr>
              <a:t>Колганова</a:t>
            </a:r>
            <a:endParaRPr lang="ru-RU" sz="1600" b="1" dirty="0"/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536" y="1700808"/>
            <a:ext cx="3076408" cy="2717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 nodePh="1">
                                  <p:stCondLst>
                                    <p:cond delay="7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847806"/>
            <a:ext cx="9144001" cy="5572164"/>
          </a:xfrm>
          <a:prstGeom prst="rect">
            <a:avLst/>
          </a:prstGeom>
          <a:solidFill>
            <a:srgbClr val="0EE1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31939" y="1142984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 descr="G:\для доклада на семинар в луговском\оформление листов\babochka138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99792" y="103314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FFC000"/>
                </a:solidFill>
              </a:rPr>
              <a:t>Лютик </a:t>
            </a:r>
            <a:r>
              <a:rPr lang="ru-RU" sz="3200" b="1" dirty="0">
                <a:solidFill>
                  <a:srgbClr val="FFC000"/>
                </a:solidFill>
              </a:rPr>
              <a:t>лесостепной 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015" y="1560570"/>
            <a:ext cx="3528392" cy="25446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8031" y="1604649"/>
            <a:ext cx="39959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Open Sans"/>
              </a:rPr>
              <a:t>Вроде бы неприметный цветок овеян многочисленными мифами и легендами. Древние греки и римляне считали его символом недобрых шуток, а иногда – и безумия. Интересно, что при этом он служил эмблемой бога войны Ареса или Марса. На Руси лютик был священным цветком главного славянского божества – грозного повелителя грома и молнии Перуна. Потому было у него и второе название, которое на современном русском языке звучит как «громовой цветок».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3969" y="4105179"/>
            <a:ext cx="4860032" cy="2343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A12D9"/>
                </a:solidFill>
              </a:rPr>
              <a:t>Если солнце скрыли тучи, </a:t>
            </a:r>
            <a:r>
              <a:rPr lang="ru-RU" dirty="0">
                <a:solidFill>
                  <a:srgbClr val="FA12D9"/>
                </a:solidFill>
              </a:rPr>
              <a:t/>
            </a:r>
            <a:br>
              <a:rPr lang="ru-RU" dirty="0">
                <a:solidFill>
                  <a:srgbClr val="FA12D9"/>
                </a:solidFill>
              </a:rPr>
            </a:br>
            <a:r>
              <a:rPr lang="ru-RU" dirty="0">
                <a:solidFill>
                  <a:srgbClr val="FA12D9"/>
                </a:solidFill>
              </a:rPr>
              <a:t>Моросит с утра опять, </a:t>
            </a:r>
            <a:r>
              <a:rPr lang="ru-RU" dirty="0">
                <a:solidFill>
                  <a:srgbClr val="FA12D9"/>
                </a:solidFill>
              </a:rPr>
              <a:t/>
            </a:r>
            <a:br>
              <a:rPr lang="ru-RU" dirty="0">
                <a:solidFill>
                  <a:srgbClr val="FA12D9"/>
                </a:solidFill>
              </a:rPr>
            </a:br>
            <a:r>
              <a:rPr lang="ru-RU" dirty="0">
                <a:solidFill>
                  <a:srgbClr val="FA12D9"/>
                </a:solidFill>
              </a:rPr>
              <a:t>Жёлтый лютик лампу включит, </a:t>
            </a:r>
            <a:r>
              <a:rPr lang="ru-RU" dirty="0">
                <a:solidFill>
                  <a:srgbClr val="FA12D9"/>
                </a:solidFill>
              </a:rPr>
              <a:t/>
            </a:r>
            <a:br>
              <a:rPr lang="ru-RU" dirty="0">
                <a:solidFill>
                  <a:srgbClr val="FA12D9"/>
                </a:solidFill>
              </a:rPr>
            </a:br>
            <a:r>
              <a:rPr lang="ru-RU" dirty="0">
                <a:solidFill>
                  <a:srgbClr val="FA12D9"/>
                </a:solidFill>
              </a:rPr>
              <a:t>Чтоб лужок свой освещать, </a:t>
            </a:r>
            <a:r>
              <a:rPr lang="ru-RU" dirty="0">
                <a:solidFill>
                  <a:srgbClr val="FA12D9"/>
                </a:solidFill>
              </a:rPr>
              <a:t/>
            </a:r>
            <a:br>
              <a:rPr lang="ru-RU" dirty="0">
                <a:solidFill>
                  <a:srgbClr val="FA12D9"/>
                </a:solidFill>
              </a:rPr>
            </a:br>
            <a:r>
              <a:rPr lang="ru-RU" dirty="0">
                <a:solidFill>
                  <a:srgbClr val="FA12D9"/>
                </a:solidFill>
              </a:rPr>
              <a:t>Чтоб отважная букашка </a:t>
            </a:r>
            <a:r>
              <a:rPr lang="ru-RU" dirty="0">
                <a:solidFill>
                  <a:srgbClr val="FA12D9"/>
                </a:solidFill>
              </a:rPr>
              <a:t/>
            </a:r>
            <a:br>
              <a:rPr lang="ru-RU" dirty="0">
                <a:solidFill>
                  <a:srgbClr val="FA12D9"/>
                </a:solidFill>
              </a:rPr>
            </a:br>
            <a:r>
              <a:rPr lang="ru-RU" dirty="0">
                <a:solidFill>
                  <a:srgbClr val="FA12D9"/>
                </a:solidFill>
              </a:rPr>
              <a:t>Заблудиться не могла. </a:t>
            </a:r>
            <a:r>
              <a:rPr lang="ru-RU" dirty="0">
                <a:solidFill>
                  <a:srgbClr val="FA12D9"/>
                </a:solidFill>
              </a:rPr>
              <a:t/>
            </a:r>
            <a:br>
              <a:rPr lang="ru-RU" dirty="0">
                <a:solidFill>
                  <a:srgbClr val="FA12D9"/>
                </a:solidFill>
              </a:rPr>
            </a:br>
            <a:r>
              <a:rPr lang="ru-RU" dirty="0">
                <a:solidFill>
                  <a:srgbClr val="FA12D9"/>
                </a:solidFill>
              </a:rPr>
              <a:t>Чтобы вызрел клевер-кашка, </a:t>
            </a:r>
            <a:r>
              <a:rPr lang="ru-RU" dirty="0">
                <a:solidFill>
                  <a:srgbClr val="FA12D9"/>
                </a:solidFill>
              </a:rPr>
              <a:t/>
            </a:r>
            <a:br>
              <a:rPr lang="ru-RU" dirty="0">
                <a:solidFill>
                  <a:srgbClr val="FA12D9"/>
                </a:solidFill>
              </a:rPr>
            </a:br>
            <a:r>
              <a:rPr lang="ru-RU" dirty="0">
                <a:solidFill>
                  <a:srgbClr val="FA12D9"/>
                </a:solidFill>
              </a:rPr>
              <a:t>И собрала мёд пчела</a:t>
            </a:r>
            <a:r>
              <a:rPr lang="ru-RU" dirty="0" smtClean="0">
                <a:solidFill>
                  <a:srgbClr val="FA12D9"/>
                </a:solidFill>
              </a:rPr>
              <a:t>!            (</a:t>
            </a:r>
            <a:r>
              <a:rPr lang="ru-RU" dirty="0" err="1" smtClean="0">
                <a:solidFill>
                  <a:srgbClr val="FA12D9"/>
                </a:solidFill>
              </a:rPr>
              <a:t>Н.Капустюк</a:t>
            </a:r>
            <a:r>
              <a:rPr lang="ru-RU" dirty="0" smtClean="0">
                <a:solidFill>
                  <a:srgbClr val="FA12D9"/>
                </a:solidFill>
              </a:rPr>
              <a:t>)   </a:t>
            </a:r>
            <a:endParaRPr lang="ru-RU" dirty="0">
              <a:solidFill>
                <a:srgbClr val="FA12D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068" y="841035"/>
            <a:ext cx="7643866" cy="5572164"/>
          </a:xfrm>
          <a:prstGeom prst="rect">
            <a:avLst/>
          </a:prstGeom>
          <a:solidFill>
            <a:srgbClr val="0EE1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402" y="3149584"/>
            <a:ext cx="3252558" cy="29298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5" y="836713"/>
            <a:ext cx="46085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Вероника лекарственная </a:t>
            </a:r>
            <a:endParaRPr lang="ru-RU" sz="32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G:\для доклада на семинар в луговском\оформление листов\babochka138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072206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6" descr="G:\для доклада на семинар в луговском\оформление листов\babochka138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1293" y="1378425"/>
            <a:ext cx="3439817" cy="5121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 этим растением связывают такую историю. Святая Вероника - благочестивая женщина в Иерусалиме, которая, по средневековой легенде, подала Христу, изнывавшему под тяжестью креста, свой платок для обтирания пота и крови. Христос принял платок, и на нем отпечатлелось изображение Его лица. Платок, связываемый с этой легендой, хранится в церкви святого Петра в Риме. Само изображение на нем то же носит название. По этой легенде растение получило свое название от имени святой Вероники.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9403" y="1511072"/>
            <a:ext cx="3426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>
                <a:solidFill>
                  <a:prstClr val="black"/>
                </a:solidFill>
              </a:rPr>
              <a:t>Вероника лекарственная —</a:t>
            </a:r>
            <a:br>
              <a:rPr lang="ru-RU">
                <a:solidFill>
                  <a:prstClr val="black"/>
                </a:solidFill>
              </a:rPr>
            </a:br>
            <a:r>
              <a:rPr lang="ru-RU">
                <a:solidFill>
                  <a:prstClr val="black"/>
                </a:solidFill>
              </a:rPr>
              <a:t>Особа на вид не царственная,</a:t>
            </a:r>
            <a:br>
              <a:rPr lang="ru-RU">
                <a:solidFill>
                  <a:prstClr val="black"/>
                </a:solidFill>
              </a:rPr>
            </a:br>
            <a:r>
              <a:rPr lang="ru-RU">
                <a:solidFill>
                  <a:prstClr val="black"/>
                </a:solidFill>
              </a:rPr>
              <a:t>По дну лесному ползущая,</a:t>
            </a:r>
            <a:br>
              <a:rPr lang="ru-RU">
                <a:solidFill>
                  <a:prstClr val="black"/>
                </a:solidFill>
              </a:rPr>
            </a:br>
            <a:r>
              <a:rPr lang="ru-RU">
                <a:solidFill>
                  <a:prstClr val="black"/>
                </a:solidFill>
              </a:rPr>
              <a:t>Довольно бледно цветущая…</a:t>
            </a:r>
            <a:br>
              <a:rPr lang="ru-RU">
                <a:solidFill>
                  <a:prstClr val="black"/>
                </a:solidFill>
              </a:rPr>
            </a:br>
            <a:r>
              <a:rPr lang="ru-RU">
                <a:solidFill>
                  <a:prstClr val="black"/>
                </a:solidFill>
              </a:rPr>
              <a:t>                                А.Свишко</a:t>
            </a:r>
            <a:br>
              <a:rPr lang="ru-RU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0068" y="841035"/>
            <a:ext cx="7643866" cy="5572164"/>
          </a:xfrm>
          <a:prstGeom prst="rect">
            <a:avLst/>
          </a:prstGeom>
          <a:solidFill>
            <a:srgbClr val="0EE1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5" y="836713"/>
            <a:ext cx="46085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Адонис весенний</a:t>
            </a:r>
            <a:endParaRPr lang="ru-RU" sz="3200" b="1" cap="none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G:\для доклада на семинар в луговском\оформление листов\babochka138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072206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6" descr="G:\для доклада на семинар в луговском\оформление листов\babochka13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3968" y="1421488"/>
            <a:ext cx="39604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Согласно легенде, Адонис</a:t>
            </a:r>
            <a:r>
              <a:rPr lang="ru-RU" dirty="0"/>
              <a:t>, </a:t>
            </a:r>
            <a:r>
              <a:rPr lang="ru-RU" dirty="0" smtClean="0"/>
              <a:t>был  </a:t>
            </a:r>
            <a:r>
              <a:rPr lang="ru-RU" dirty="0"/>
              <a:t>возлюбленным Афродиты, </a:t>
            </a:r>
            <a:r>
              <a:rPr lang="ru-RU" dirty="0" smtClean="0"/>
              <a:t>он часто </a:t>
            </a:r>
            <a:r>
              <a:rPr lang="ru-RU" dirty="0"/>
              <a:t>охотился в горах. Однажды во время охоты на него неожиданно напал свирепый и ревнивый бог Арес, принявший облик дикого вепря. Адонис погиб, а Афродита, горестно оплакивая своего возлюбленного, похоронила его в горах Кипра. А чтобы о нем помнили вечно, повелела: пусть капли пролитой юношей крови прорастают из земли прекрасными цветками.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89" y="1477182"/>
            <a:ext cx="3571286" cy="2823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119114" y="4300564"/>
            <a:ext cx="3220959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i="1" dirty="0" smtClean="0">
                <a:solidFill>
                  <a:srgbClr val="7030A0"/>
                </a:solidFill>
                <a:latin typeface="Times New Roman Cyr" panose="02020603050405020304" pitchFamily="18" charset="0"/>
              </a:rPr>
              <a:t>Светит </a:t>
            </a:r>
            <a:r>
              <a:rPr lang="ru-RU" i="1" dirty="0">
                <a:solidFill>
                  <a:srgbClr val="7030A0"/>
                </a:solidFill>
                <a:latin typeface="Times New Roman Cyr" panose="02020603050405020304" pitchFamily="18" charset="0"/>
              </a:rPr>
              <a:t>адонис</a:t>
            </a:r>
            <a:r>
              <a:rPr lang="ru-RU" i="1" dirty="0" smtClean="0">
                <a:solidFill>
                  <a:srgbClr val="7030A0"/>
                </a:solidFill>
                <a:latin typeface="Times New Roman Cyr" panose="02020603050405020304" pitchFamily="18" charset="0"/>
              </a:rPr>
              <a:t>, как </a:t>
            </a:r>
            <a:r>
              <a:rPr lang="ru-RU" i="1" dirty="0">
                <a:solidFill>
                  <a:srgbClr val="7030A0"/>
                </a:solidFill>
                <a:latin typeface="Times New Roman Cyr" panose="02020603050405020304" pitchFamily="18" charset="0"/>
              </a:rPr>
              <a:t>солнышко ясное,</a:t>
            </a:r>
            <a:br>
              <a:rPr lang="ru-RU" i="1" dirty="0">
                <a:solidFill>
                  <a:srgbClr val="7030A0"/>
                </a:solidFill>
                <a:latin typeface="Times New Roman Cyr" panose="02020603050405020304" pitchFamily="18" charset="0"/>
              </a:rPr>
            </a:br>
            <a:r>
              <a:rPr lang="ru-RU" i="1" dirty="0">
                <a:solidFill>
                  <a:srgbClr val="7030A0"/>
                </a:solidFill>
                <a:latin typeface="Times New Roman Cyr" panose="02020603050405020304" pitchFamily="18" charset="0"/>
              </a:rPr>
              <a:t>Утро весеннее, очень прекрасное.</a:t>
            </a:r>
            <a:br>
              <a:rPr lang="ru-RU" i="1" dirty="0">
                <a:solidFill>
                  <a:srgbClr val="7030A0"/>
                </a:solidFill>
                <a:latin typeface="Times New Roman Cyr" panose="02020603050405020304" pitchFamily="18" charset="0"/>
              </a:rPr>
            </a:br>
            <a:r>
              <a:rPr lang="ru-RU" i="1" dirty="0">
                <a:solidFill>
                  <a:srgbClr val="7030A0"/>
                </a:solidFill>
                <a:latin typeface="Times New Roman Cyr" panose="02020603050405020304" pitchFamily="18" charset="0"/>
              </a:rPr>
              <a:t>Шарфом махровым пушатся листочки,</a:t>
            </a:r>
            <a:br>
              <a:rPr lang="ru-RU" i="1" dirty="0">
                <a:solidFill>
                  <a:srgbClr val="7030A0"/>
                </a:solidFill>
                <a:latin typeface="Times New Roman Cyr" panose="02020603050405020304" pitchFamily="18" charset="0"/>
              </a:rPr>
            </a:br>
            <a:r>
              <a:rPr lang="ru-RU" i="1" dirty="0">
                <a:solidFill>
                  <a:srgbClr val="7030A0"/>
                </a:solidFill>
                <a:latin typeface="Times New Roman Cyr" panose="02020603050405020304" pitchFamily="18" charset="0"/>
              </a:rPr>
              <a:t>И янтарём заблестят лепесточки.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                    </a:t>
            </a:r>
            <a:r>
              <a:rPr lang="ru-RU" b="1" i="1" dirty="0">
                <a:solidFill>
                  <a:srgbClr val="7030A0"/>
                </a:solidFill>
                <a:latin typeface="Times New Roman Cyr" panose="02020603050405020304" pitchFamily="18" charset="0"/>
                <a:hlinkClick r:id="rId6"/>
              </a:rPr>
              <a:t>Наталья </a:t>
            </a:r>
            <a:r>
              <a:rPr lang="ru-RU" b="1" i="1" dirty="0" err="1">
                <a:solidFill>
                  <a:srgbClr val="7030A0"/>
                </a:solidFill>
                <a:latin typeface="Times New Roman Cyr" panose="02020603050405020304" pitchFamily="18" charset="0"/>
                <a:hlinkClick r:id="rId6"/>
              </a:rPr>
              <a:t>Лышко</a:t>
            </a:r>
            <a:endParaRPr lang="ru-RU" b="1" i="1" dirty="0">
              <a:solidFill>
                <a:srgbClr val="7030A0"/>
              </a:solidFill>
              <a:latin typeface="Times New Roman Cyr" panose="02020603050405020304" pitchFamily="18" charset="0"/>
            </a:endParaRPr>
          </a:p>
          <a:p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0273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7" y="1556792"/>
            <a:ext cx="54005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3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G:\для доклада на семинар в луговском\оформление листов\babochka138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6072206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6" descr="G:\для доклада на семинар в луговском\оформление листов\babochka13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643866" cy="5572164"/>
          </a:xfrm>
          <a:prstGeom prst="rect">
            <a:avLst/>
          </a:prstGeom>
          <a:solidFill>
            <a:srgbClr val="0EE1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G:\для доклада на семинар в луговском\оформление листов\ea0574debfa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1"/>
            <a:ext cx="8001056" cy="5500726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71604" y="1285860"/>
            <a:ext cx="60722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Растительный мир нашей планеты очень разнообразен. Растения – это основа жизни всего мира: источник энергии, силы, здоровья, эстетического наслаждения. Трудно представить жизнь человека без растений.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G:\для доклада на семинар в луговском\роева и н\0000005657-184074-7737689-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00496" y="3214686"/>
            <a:ext cx="2843729" cy="2071702"/>
          </a:xfrm>
          <a:prstGeom prst="rect">
            <a:avLst/>
          </a:prstGeom>
          <a:noFill/>
        </p:spPr>
      </p:pic>
      <p:pic>
        <p:nvPicPr>
          <p:cNvPr id="6" name="Picture 6" descr="G:\для доклада на семинар в луговском\оформление листов\babochka13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6072206"/>
            <a:ext cx="571504" cy="571504"/>
          </a:xfrm>
          <a:prstGeom prst="rect">
            <a:avLst/>
          </a:prstGeom>
          <a:noFill/>
        </p:spPr>
      </p:pic>
      <p:pic>
        <p:nvPicPr>
          <p:cNvPr id="7" name="Picture 6" descr="G:\для доклада на семинар в луговском\оформление листов\babochka138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71604" y="2285992"/>
            <a:ext cx="60007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Растения определяют общий облик местности, играют большую роль в жизни природы. Велико значение растительного покрова как источника кислорода, растения лечат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оздоравливают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643866" cy="5572164"/>
          </a:xfrm>
          <a:prstGeom prst="rect">
            <a:avLst/>
          </a:prstGeom>
          <a:solidFill>
            <a:srgbClr val="0EE1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G:\для доклада на семинар в луговском\оформление листов\ea0574debfa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1"/>
            <a:ext cx="8001056" cy="5500726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71670" y="856103"/>
            <a:ext cx="514353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настоящее время природный растительный покров все больше отступает под натиском человека, происходит сокращение площади, занимаемой растительностью.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несет опасность нарушения необходимого условия биологического равновесия на Земле. </a:t>
            </a:r>
          </a:p>
        </p:txBody>
      </p:sp>
      <p:pic>
        <p:nvPicPr>
          <p:cNvPr id="9" name="Picture 7" descr="G:\для доклада на семинар в луговском\оформление листов\zodiak8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143248"/>
            <a:ext cx="2286016" cy="2286016"/>
          </a:xfrm>
          <a:prstGeom prst="rect">
            <a:avLst/>
          </a:prstGeom>
          <a:noFill/>
        </p:spPr>
      </p:pic>
      <p:pic>
        <p:nvPicPr>
          <p:cNvPr id="7171" name="Picture 3" descr="G:\для доклада на семинар в луговском\Новая папка (5)\0ede00ea24e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857496"/>
            <a:ext cx="1306968" cy="1214439"/>
          </a:xfrm>
          <a:prstGeom prst="rect">
            <a:avLst/>
          </a:prstGeom>
          <a:noFill/>
        </p:spPr>
      </p:pic>
      <p:pic>
        <p:nvPicPr>
          <p:cNvPr id="7" name="Picture 6" descr="G:\для доклада на семинар в луговском\оформление листов\babochka138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6072206"/>
            <a:ext cx="571504" cy="571504"/>
          </a:xfrm>
          <a:prstGeom prst="rect">
            <a:avLst/>
          </a:prstGeom>
          <a:noFill/>
        </p:spPr>
      </p:pic>
      <p:pic>
        <p:nvPicPr>
          <p:cNvPr id="8" name="Picture 6" descr="G:\для доклада на семинар в луговском\оформление листов\babochka138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785786" y="631824"/>
            <a:ext cx="7786742" cy="6404433"/>
            <a:chOff x="785786" y="631824"/>
            <a:chExt cx="7786742" cy="640443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85786" y="642918"/>
              <a:ext cx="7643866" cy="5572164"/>
            </a:xfrm>
            <a:prstGeom prst="rect">
              <a:avLst/>
            </a:prstGeom>
            <a:solidFill>
              <a:srgbClr val="0EE1F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9" name="Picture 1" descr="G:\для доклада на семинар в луговском\оформление листов\59ec702b1545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1819060" y="282789"/>
              <a:ext cx="6404433" cy="7102503"/>
            </a:xfrm>
            <a:prstGeom prst="rect">
              <a:avLst/>
            </a:prstGeom>
            <a:noFill/>
          </p:spPr>
        </p:pic>
      </p:grpSp>
      <p:pic>
        <p:nvPicPr>
          <p:cNvPr id="8" name="Picture 1" descr="G:\для доклада на семинар в луговском\55555555555 науч работы\девчёнки работы на конкурс\для Кристи\100_23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2924944"/>
            <a:ext cx="3151822" cy="2451101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000232" y="779159"/>
            <a:ext cx="550072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Исчезают или становятся редкими некоторые виды растений. Всё меньше остается «эталонов природы» ненарушенных человеком. В результате этого исчезают места обитания многих дикорастущих растений. Идет обеднение видового состава флоры на всем земном шаре.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G:\для доклада на семинар в луговском\оформление листов\babochka138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6143644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6" descr="G:\для доклада на семинар в луговском\оформление листов\babochka138.gif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643866" cy="5572164"/>
          </a:xfrm>
          <a:prstGeom prst="rect">
            <a:avLst/>
          </a:prstGeom>
          <a:solidFill>
            <a:srgbClr val="0EE1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G:\для доклада на семинар в луговском\оформление листов\ea0574debfa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1"/>
            <a:ext cx="8001056" cy="5500726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357290" y="1064839"/>
            <a:ext cx="681511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Многие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писатели и поэты в своих произведениях упоминают о тех или иных растениях, занесённых в Красную книгу. </a:t>
            </a:r>
          </a:p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Нашей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целью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является знакомство</a:t>
            </a:r>
          </a:p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с такими произведениями, а также получение       новых сведений о некоторых видах редких и исчезающих растений Тюменской области.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G:\для доклада на семинар в луговском\оформление листов\babochka138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072206"/>
            <a:ext cx="571504" cy="571504"/>
          </a:xfrm>
          <a:prstGeom prst="rect">
            <a:avLst/>
          </a:prstGeom>
          <a:noFill/>
        </p:spPr>
      </p:pic>
      <p:pic>
        <p:nvPicPr>
          <p:cNvPr id="8" name="Picture 6" descr="G:\для доклада на семинар в луговском\оформление листов\babochka138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  <p:pic>
        <p:nvPicPr>
          <p:cNvPr id="9" name="Picture 2" descr="C:\Documents and Settings\Administrator\Рабочий стол\роева\cvetok12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10" y="3068416"/>
            <a:ext cx="1285884" cy="133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80528" y="631823"/>
            <a:ext cx="10729192" cy="6404433"/>
            <a:chOff x="467544" y="631823"/>
            <a:chExt cx="9073009" cy="640443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85786" y="642918"/>
              <a:ext cx="7643866" cy="5572164"/>
            </a:xfrm>
            <a:prstGeom prst="rect">
              <a:avLst/>
            </a:prstGeom>
            <a:solidFill>
              <a:srgbClr val="0EE1F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9" name="Picture 1" descr="G:\для доклада на семинар в луговском\оформление листов\59ec702b1545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1801832" y="-702465"/>
              <a:ext cx="6404433" cy="9073009"/>
            </a:xfrm>
            <a:prstGeom prst="rect">
              <a:avLst/>
            </a:prstGeom>
            <a:noFill/>
          </p:spPr>
        </p:pic>
      </p:grpSp>
      <p:pic>
        <p:nvPicPr>
          <p:cNvPr id="9" name="Picture 6" descr="G:\для доклада на семинар в луговском\оформление листов\babochka138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072206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6" descr="G:\для доклада на семинар в луговском\оформление листов\babochka138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94908" y="2084074"/>
            <a:ext cx="31574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0000"/>
              </a:solidFill>
              <a:latin typeface="Times New Roman Cyr" panose="02020603050405020304" pitchFamily="18" charset="0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Его </a:t>
            </a:r>
            <a:r>
              <a:rPr lang="ru-RU" sz="20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подснежником зовут... И сон-травой...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 panose="02020603050405020304" pitchFamily="18" charset="0"/>
              </a:rPr>
              <a:t>«Весны пушистым чудом» часто величают...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А он цветёт</a:t>
            </a:r>
            <a:r>
              <a:rPr lang="ru-RU" sz="2000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...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К себе луч </a:t>
            </a:r>
            <a:r>
              <a:rPr lang="ru-RU" sz="20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манит неземной...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  <a:latin typeface="Times New Roman Cyr" panose="02020603050405020304" pitchFamily="18" charset="0"/>
              </a:rPr>
              <a:t>И снами </a:t>
            </a:r>
            <a:r>
              <a:rPr lang="ru-RU" sz="2000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вещими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нам </a:t>
            </a:r>
            <a:r>
              <a:rPr lang="ru-RU" sz="2000" dirty="0">
                <a:solidFill>
                  <a:srgbClr val="000000"/>
                </a:solidFill>
                <a:latin typeface="Times New Roman Cyr" panose="02020603050405020304" pitchFamily="18" charset="0"/>
              </a:rPr>
              <a:t>тайны раскрывает</a:t>
            </a:r>
            <a:r>
              <a:rPr lang="ru-RU" sz="2000" dirty="0" smtClean="0">
                <a:solidFill>
                  <a:srgbClr val="000000"/>
                </a:solidFill>
                <a:latin typeface="Times New Roman Cyr" panose="02020603050405020304" pitchFamily="18" charset="0"/>
              </a:rPr>
              <a:t>...</a:t>
            </a:r>
          </a:p>
          <a:p>
            <a:endParaRPr lang="ru-RU" sz="2000" dirty="0">
              <a:solidFill>
                <a:srgbClr val="000000"/>
              </a:solidFill>
              <a:latin typeface="Times New Roman Cyr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http://photoshare.ru/data/28/28906/1/5ai1ln-3s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09" y="2449742"/>
            <a:ext cx="334969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290" y="4217770"/>
            <a:ext cx="616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1192287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Прострел желтеющий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     (Сибирский подснежник)</a:t>
            </a:r>
          </a:p>
          <a:p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643866" cy="5572164"/>
          </a:xfrm>
          <a:prstGeom prst="rect">
            <a:avLst/>
          </a:prstGeom>
          <a:solidFill>
            <a:srgbClr val="0EE1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354" y="2074092"/>
            <a:ext cx="3113973" cy="2904251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1571604" y="2433387"/>
            <a:ext cx="6143668" cy="1018767"/>
            <a:chOff x="1571604" y="2433387"/>
            <a:chExt cx="6143668" cy="1018767"/>
          </a:xfrm>
        </p:grpSpPr>
        <p:sp>
          <p:nvSpPr>
            <p:cNvPr id="5121" name="Rectangle 1"/>
            <p:cNvSpPr>
              <a:spLocks noChangeArrowheads="1"/>
            </p:cNvSpPr>
            <p:nvPr/>
          </p:nvSpPr>
          <p:spPr bwMode="auto">
            <a:xfrm>
              <a:off x="1571604" y="2433387"/>
              <a:ext cx="60722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53975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Blip>
                  <a:blip r:embed="rId3"/>
                </a:buBlip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3714744" y="3144377"/>
              <a:ext cx="40005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539750" algn="just" fontAlgn="base">
                <a:spcBef>
                  <a:spcPct val="0"/>
                </a:spcBef>
                <a:spcAft>
                  <a:spcPct val="0"/>
                </a:spcAft>
                <a:buBlip>
                  <a:blip r:embed="rId4"/>
                </a:buBlip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 descr="G:\для доклада на семинар в луговском\оформление листов\babochka138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6072206"/>
            <a:ext cx="571504" cy="571504"/>
          </a:xfrm>
          <a:prstGeom prst="rect">
            <a:avLst/>
          </a:prstGeom>
          <a:noFill/>
        </p:spPr>
      </p:pic>
      <p:pic>
        <p:nvPicPr>
          <p:cNvPr id="8" name="Picture 6" descr="G:\для доклада на семинар в луговском\оформление листов\babochka138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40532" y="851018"/>
            <a:ext cx="45891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прострелом (а их известно более 40 видов) связано множество примет и суеверий. Вот, например, как объясняет одно из названий древняя легенда. Когда-то в незапамятные времена за широкими листьями этого растения скрывался бес. Преследующий его Архангел Михаил пустил в него стрелу молнии, которая и «прострелила» растение, отчего листья превратились в узкие полоски. С той самой минуты вся нечисть не смеет и приблизиться к сон-траве. А прострел стали считать не только оберегом от всякого колдовства и дурного глаза, но и символом победоносного оружия. Его соком даже обрабатывали копья, чтобы отогнать темную силу. К тому же верили, что уцелевший в небесном огне цветок способствует заживлению ран, полученных в сражениях.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18"/>
            <a:ext cx="7643866" cy="5572164"/>
          </a:xfrm>
          <a:prstGeom prst="rect">
            <a:avLst/>
          </a:prstGeom>
          <a:solidFill>
            <a:srgbClr val="0EE1FE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000" dirty="0" smtClean="0">
                <a:solidFill>
                  <a:srgbClr val="7030A0"/>
                </a:solidFill>
              </a:rPr>
              <a:t>    </a:t>
            </a:r>
          </a:p>
          <a:p>
            <a:pPr fontAlgn="base"/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</a:rPr>
              <a:t>    С </a:t>
            </a:r>
            <a:r>
              <a:rPr lang="ru-RU" sz="2000" dirty="0">
                <a:solidFill>
                  <a:srgbClr val="7030A0"/>
                </a:solidFill>
              </a:rPr>
              <a:t>какою </a:t>
            </a:r>
            <a:r>
              <a:rPr lang="ru-RU" sz="2000" dirty="0" err="1">
                <a:solidFill>
                  <a:srgbClr val="7030A0"/>
                </a:solidFill>
              </a:rPr>
              <a:t>радостию</a:t>
            </a:r>
            <a:r>
              <a:rPr lang="ru-RU" sz="2000" dirty="0">
                <a:solidFill>
                  <a:srgbClr val="7030A0"/>
                </a:solidFill>
              </a:rPr>
              <a:t> чистой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Я </a:t>
            </a:r>
            <a:r>
              <a:rPr lang="ru-RU" sz="2000" dirty="0">
                <a:solidFill>
                  <a:srgbClr val="7030A0"/>
                </a:solidFill>
              </a:rPr>
              <a:t>вновь встречал в бору сыром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Кувшинчик милый </a:t>
            </a:r>
            <a:r>
              <a:rPr lang="ru-RU" sz="2000" dirty="0">
                <a:solidFill>
                  <a:srgbClr val="7030A0"/>
                </a:solidFill>
              </a:rPr>
              <a:t>и пушистый</a:t>
            </a:r>
            <a:br>
              <a:rPr lang="ru-RU" sz="2000" dirty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С </a:t>
            </a:r>
            <a:r>
              <a:rPr lang="ru-RU" sz="2000" dirty="0">
                <a:solidFill>
                  <a:srgbClr val="7030A0"/>
                </a:solidFill>
              </a:rPr>
              <a:t>его мохнатым стебельком…</a:t>
            </a:r>
          </a:p>
          <a:p>
            <a:pPr fontAlgn="base"/>
            <a:r>
              <a:rPr lang="ru-RU" sz="2000" dirty="0" smtClean="0">
                <a:solidFill>
                  <a:srgbClr val="7030A0"/>
                </a:solidFill>
              </a:rPr>
              <a:t>                             А.К</a:t>
            </a:r>
            <a:r>
              <a:rPr lang="ru-RU" sz="2000" dirty="0">
                <a:solidFill>
                  <a:srgbClr val="7030A0"/>
                </a:solidFill>
              </a:rPr>
              <a:t>. Толстой</a:t>
            </a:r>
          </a:p>
          <a:p>
            <a:pPr algn="ctr"/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2943" y="2697701"/>
            <a:ext cx="3593242" cy="3268278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1571604" y="2433387"/>
            <a:ext cx="6143668" cy="1018767"/>
            <a:chOff x="1571604" y="2433387"/>
            <a:chExt cx="6143668" cy="1018767"/>
          </a:xfrm>
        </p:grpSpPr>
        <p:sp>
          <p:nvSpPr>
            <p:cNvPr id="5121" name="Rectangle 1"/>
            <p:cNvSpPr>
              <a:spLocks noChangeArrowheads="1"/>
            </p:cNvSpPr>
            <p:nvPr/>
          </p:nvSpPr>
          <p:spPr bwMode="auto">
            <a:xfrm>
              <a:off x="1571604" y="2433387"/>
              <a:ext cx="60722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53975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Blip>
                  <a:blip r:embed="rId3"/>
                </a:buBlip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5" name="Rectangle 1"/>
            <p:cNvSpPr>
              <a:spLocks noChangeArrowheads="1"/>
            </p:cNvSpPr>
            <p:nvPr/>
          </p:nvSpPr>
          <p:spPr bwMode="auto">
            <a:xfrm>
              <a:off x="3714744" y="3144377"/>
              <a:ext cx="40005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indent="539750" algn="just" fontAlgn="base">
                <a:spcBef>
                  <a:spcPct val="0"/>
                </a:spcBef>
                <a:spcAft>
                  <a:spcPct val="0"/>
                </a:spcAft>
                <a:buBlip>
                  <a:blip r:embed="rId4"/>
                </a:buBlip>
              </a:pP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" name="Picture 6" descr="G:\для доклада на семинар в луговском\оформление листов\babochka138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48" y="6072206"/>
            <a:ext cx="571504" cy="571504"/>
          </a:xfrm>
          <a:prstGeom prst="rect">
            <a:avLst/>
          </a:prstGeom>
          <a:noFill/>
        </p:spPr>
      </p:pic>
      <p:pic>
        <p:nvPicPr>
          <p:cNvPr id="8" name="Picture 6" descr="G:\для доклада на семинар в луговском\оформление листов\babochka138.gif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980728"/>
            <a:ext cx="62646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Многие поэты, такие как А.К. Толстой, </a:t>
            </a:r>
            <a:r>
              <a:rPr lang="ru-RU" sz="2000" dirty="0" err="1"/>
              <a:t>С.Я.Маршак</a:t>
            </a:r>
            <a:r>
              <a:rPr lang="ru-RU" sz="2000" dirty="0"/>
              <a:t>, </a:t>
            </a:r>
            <a:r>
              <a:rPr lang="ru-RU" sz="2000" dirty="0" err="1"/>
              <a:t>И.Беляков</a:t>
            </a:r>
            <a:r>
              <a:rPr lang="ru-RU" sz="2000" dirty="0"/>
              <a:t>, </a:t>
            </a:r>
            <a:r>
              <a:rPr lang="ru-RU" sz="2000" dirty="0" err="1"/>
              <a:t>Е.Серова</a:t>
            </a:r>
            <a:r>
              <a:rPr lang="ru-RU" sz="2000" dirty="0"/>
              <a:t>, </a:t>
            </a:r>
            <a:r>
              <a:rPr lang="ru-RU" sz="2000" dirty="0" err="1"/>
              <a:t>Г.Виеру</a:t>
            </a:r>
            <a:r>
              <a:rPr lang="ru-RU" sz="2000" dirty="0"/>
              <a:t> и другие воспевали предвестника весны  в своих </a:t>
            </a:r>
            <a:r>
              <a:rPr lang="ru-RU" sz="2000" dirty="0" smtClean="0"/>
              <a:t>произведениях, называя его  «неженкой», «весенним разведчиком», «первенцем любимым», «пушистым </a:t>
            </a:r>
            <a:r>
              <a:rPr lang="ru-RU" sz="2000" dirty="0" err="1" smtClean="0"/>
              <a:t>желторотиком</a:t>
            </a:r>
            <a:r>
              <a:rPr lang="ru-RU" sz="2000" dirty="0" smtClean="0"/>
              <a:t>»...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1" y="4248525"/>
            <a:ext cx="3713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Ты подарила мне подснежник,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В момент прощания с зимой,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Пришелец благородно-нежный</a:t>
            </a:r>
            <a:r>
              <a:rPr lang="ru-RU" sz="2000" dirty="0">
                <a:solidFill>
                  <a:srgbClr val="FF0000"/>
                </a:solidFill>
              </a:rPr>
              <a:t>,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Пленил своею красотой</a:t>
            </a:r>
            <a:r>
              <a:rPr lang="ru-RU" sz="2000" dirty="0" smtClean="0">
                <a:solidFill>
                  <a:srgbClr val="FF0000"/>
                </a:solidFill>
              </a:rPr>
              <a:t>...</a:t>
            </a:r>
          </a:p>
          <a:p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                            Г. </a:t>
            </a:r>
            <a:r>
              <a:rPr lang="ru-RU" sz="2000" dirty="0" err="1" smtClean="0">
                <a:solidFill>
                  <a:srgbClr val="FF0000"/>
                </a:solidFill>
              </a:rPr>
              <a:t>Сивак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494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3"/>
          <p:cNvGrpSpPr/>
          <p:nvPr/>
        </p:nvGrpSpPr>
        <p:grpSpPr>
          <a:xfrm>
            <a:off x="-468560" y="692696"/>
            <a:ext cx="11089233" cy="6404433"/>
            <a:chOff x="348999" y="631822"/>
            <a:chExt cx="9332484" cy="640443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785786" y="642918"/>
              <a:ext cx="7643866" cy="5572164"/>
            </a:xfrm>
            <a:prstGeom prst="rect">
              <a:avLst/>
            </a:prstGeom>
            <a:solidFill>
              <a:srgbClr val="0EE1FE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49" name="Picture 1" descr="G:\для доклада на семинар в луговском\оформление листов\59ec702b1545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1813024" y="-832203"/>
              <a:ext cx="6404433" cy="9332484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1958244" y="1071546"/>
            <a:ext cx="53426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Угадай произведение по иллюстрации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G:\для доклада на семинар в луговском\оформление листов\babochka138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6072206"/>
            <a:ext cx="571504" cy="571504"/>
          </a:xfrm>
          <a:prstGeom prst="rect">
            <a:avLst/>
          </a:prstGeom>
          <a:noFill/>
        </p:spPr>
      </p:pic>
      <p:pic>
        <p:nvPicPr>
          <p:cNvPr id="10" name="Picture 6" descr="G:\для доклада на семинар в луговском\оформление листов\babochka138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6072206"/>
            <a:ext cx="571504" cy="57150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2751"/>
            <a:ext cx="4320480" cy="3685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683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Open Sans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Computer_8</dc:creator>
  <cp:lastModifiedBy>acer</cp:lastModifiedBy>
  <cp:revision>103</cp:revision>
  <dcterms:created xsi:type="dcterms:W3CDTF">2011-03-30T09:16:45Z</dcterms:created>
  <dcterms:modified xsi:type="dcterms:W3CDTF">2017-02-08T18:31:03Z</dcterms:modified>
</cp:coreProperties>
</file>